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140" r:id="rId2"/>
    <p:sldId id="1141" r:id="rId3"/>
    <p:sldId id="1144" r:id="rId4"/>
    <p:sldId id="1145" r:id="rId5"/>
    <p:sldId id="1148" r:id="rId6"/>
    <p:sldId id="1147" r:id="rId7"/>
    <p:sldId id="1149" r:id="rId8"/>
    <p:sldId id="1150" r:id="rId9"/>
    <p:sldId id="115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2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DFFF"/>
    <a:srgbClr val="FFFFFF"/>
    <a:srgbClr val="384F55"/>
    <a:srgbClr val="4F91A0"/>
    <a:srgbClr val="F8E069"/>
    <a:srgbClr val="C00000"/>
    <a:srgbClr val="005CC3"/>
    <a:srgbClr val="5BACB6"/>
    <a:srgbClr val="66CCCC"/>
    <a:srgbClr val="0071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02" y="108"/>
      </p:cViewPr>
      <p:guideLst>
        <p:guide orient="horz" pos="262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阿里巴巴普惠体 R" panose="00020600040101010101" charset="-122"/>
                <a:ea typeface="阿里巴巴普惠体 R" panose="00020600040101010101" charset="-122"/>
              </a:rPr>
              <a:t>2024/3/14</a:t>
            </a:fld>
            <a:endParaRPr lang="zh-CN" altLang="en-US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阿里巴巴普惠体 R" panose="00020600040101010101" charset="-122"/>
                <a:ea typeface="阿里巴巴普惠体 R" panose="00020600040101010101" charset="-122"/>
              </a:rPr>
              <a:t>‹#›</a:t>
            </a:fld>
            <a:endParaRPr lang="zh-CN" altLang="en-US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阿里巴巴普惠体 R" panose="00020600040101010101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阿里巴巴普惠体 R" panose="00020600040101010101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阿里巴巴普惠体 R" panose="00020600040101010101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阿里巴巴普惠体 R" panose="00020600040101010101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阿里巴巴普惠体 R" panose="00020600040101010101" charset="-122"/>
        <a:ea typeface="阿里巴巴普惠体 R" panose="00020600040101010101" charset="-122"/>
        <a:cs typeface="阿里巴巴普惠体 R" panose="00020600040101010101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40E6A-DC23-4195-92CF-109FFC05C1B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40E6A-DC23-4195-92CF-109FFC05C1B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40E6A-DC23-4195-92CF-109FFC05C1B1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40E6A-DC23-4195-92CF-109FFC05C1B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40E6A-DC23-4195-92CF-109FFC05C1B1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40E6A-DC23-4195-92CF-109FFC05C1B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40E6A-DC23-4195-92CF-109FFC05C1B1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40E6A-DC23-4195-92CF-109FFC05C1B1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740E6A-DC23-4195-92CF-109FFC05C1B1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0.xml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4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5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  <a:lvl2pPr>
              <a:defRPr>
                <a:solidFill>
                  <a:schemeClr val="accent4">
                    <a:lumMod val="100000"/>
                  </a:schemeClr>
                </a:solidFill>
              </a:defRPr>
            </a:lvl2pPr>
            <a:lvl3pPr>
              <a:defRPr>
                <a:solidFill>
                  <a:schemeClr val="accent4">
                    <a:lumMod val="100000"/>
                  </a:schemeClr>
                </a:solidFill>
              </a:defRPr>
            </a:lvl3pPr>
            <a:lvl4pPr>
              <a:defRPr>
                <a:solidFill>
                  <a:schemeClr val="accent4">
                    <a:lumMod val="100000"/>
                  </a:schemeClr>
                </a:solidFill>
              </a:defRPr>
            </a:lvl4pPr>
            <a:lvl5pPr>
              <a:defRPr>
                <a:solidFill>
                  <a:schemeClr val="accent4">
                    <a:lumMod val="100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accent4">
                    <a:lumMod val="100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3000">
        <p:random/>
      </p:transition>
    </mc:Choice>
    <mc:Fallback xmlns="">
      <p:transition spd="slow" advClick="0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71950F-9D9C-4160-AA15-90B96B17138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146342" y="231648"/>
            <a:ext cx="731711" cy="694944"/>
          </a:xfrm>
          <a:prstGeom prst="parallelogram">
            <a:avLst/>
          </a:prstGeom>
          <a:noFill/>
          <a:ln w="3175">
            <a:gradFill>
              <a:gsLst>
                <a:gs pos="0">
                  <a:srgbClr val="93C3C2"/>
                </a:gs>
                <a:gs pos="99000">
                  <a:srgbClr val="BAD7D7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阿里巴巴普惠体 R" panose="00020600040101010101" charset="-122"/>
            </a:endParaRPr>
          </a:p>
        </p:txBody>
      </p:sp>
      <p:sp>
        <p:nvSpPr>
          <p:cNvPr id="4" name="平行四边形 3"/>
          <p:cNvSpPr/>
          <p:nvPr userDrawn="1"/>
        </p:nvSpPr>
        <p:spPr>
          <a:xfrm>
            <a:off x="298782" y="353568"/>
            <a:ext cx="731711" cy="694944"/>
          </a:xfrm>
          <a:prstGeom prst="parallelogram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阿里巴巴普惠体 R" panose="00020600040101010101" charset="-122"/>
            </a:endParaRPr>
          </a:p>
        </p:txBody>
      </p:sp>
      <p:sp>
        <p:nvSpPr>
          <p:cNvPr id="2" name="平行四边形 1"/>
          <p:cNvSpPr/>
          <p:nvPr userDrawn="1"/>
        </p:nvSpPr>
        <p:spPr>
          <a:xfrm>
            <a:off x="219513" y="292608"/>
            <a:ext cx="731711" cy="694944"/>
          </a:xfrm>
          <a:prstGeom prst="parallelogram">
            <a:avLst/>
          </a:prstGeom>
          <a:gradFill>
            <a:gsLst>
              <a:gs pos="0">
                <a:srgbClr val="93C3C2"/>
              </a:gs>
              <a:gs pos="99000">
                <a:srgbClr val="B7D5D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阿里巴巴普惠体 R" panose="00020600040101010101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228386" y="312102"/>
            <a:ext cx="702310" cy="53403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fld id="{5F8123CF-E7D1-454A-B20C-763221F63EFA}" type="slidenum">
              <a:rPr kumimoji="1" lang="zh-CN" altLang="en-US" sz="2400" dirty="0" smtClean="0">
                <a:solidFill>
                  <a:schemeClr val="bg1"/>
                </a:solidFill>
                <a:latin typeface="阿里巴巴普惠体 R" panose="00020600040101010101" charset="-122"/>
                <a:cs typeface="Arial" panose="020B0604020202020204" pitchFamily="34" charset="0"/>
              </a:rPr>
              <a:t>‹#›</a:t>
            </a:fld>
            <a:endParaRPr kumimoji="1" lang="zh-CN" altLang="en-US" sz="2400" dirty="0">
              <a:solidFill>
                <a:schemeClr val="bg1"/>
              </a:solidFill>
              <a:latin typeface="阿里巴巴普惠体 R" panose="0002060004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7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0789423" y="5300637"/>
            <a:ext cx="1293687" cy="1453564"/>
            <a:chOff x="-2065214" y="5404436"/>
            <a:chExt cx="1293687" cy="1453564"/>
          </a:xfrm>
        </p:grpSpPr>
        <p:grpSp>
          <p:nvGrpSpPr>
            <p:cNvPr id="7" name="组合 6"/>
            <p:cNvGrpSpPr/>
            <p:nvPr/>
          </p:nvGrpSpPr>
          <p:grpSpPr>
            <a:xfrm flipV="1">
              <a:off x="-2065214" y="5609174"/>
              <a:ext cx="1293687" cy="1248826"/>
              <a:chOff x="9475076" y="908050"/>
              <a:chExt cx="942099" cy="952281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9475076" y="908050"/>
                <a:ext cx="94209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>
              <a:xfrm>
                <a:off x="10417175" y="908050"/>
                <a:ext cx="0" cy="9522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/>
            <p:cNvGrpSpPr/>
            <p:nvPr/>
          </p:nvGrpSpPr>
          <p:grpSpPr>
            <a:xfrm flipV="1">
              <a:off x="-1418371" y="5404436"/>
              <a:ext cx="447897" cy="1248826"/>
              <a:chOff x="10091004" y="908050"/>
              <a:chExt cx="326171" cy="952281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10091004" y="908050"/>
                <a:ext cx="32617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10417175" y="908050"/>
                <a:ext cx="0" cy="9522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文本占位符 10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776864" y="65039"/>
            <a:ext cx="2638271" cy="622300"/>
          </a:xfrm>
          <a:prstGeom prst="rect">
            <a:avLst/>
          </a:prstGeom>
        </p:spPr>
        <p:txBody>
          <a:bodyPr anchor="ctr"/>
          <a:lstStyle>
            <a:lvl1pPr marL="0" indent="0" algn="dist">
              <a:buNone/>
              <a:defRPr sz="3200">
                <a:ln>
                  <a:noFill/>
                </a:ln>
                <a:solidFill>
                  <a:schemeClr val="tx1"/>
                </a:solidFill>
                <a:latin typeface="阿里巴巴普惠体 R" panose="00020600040101010101" charset="-122"/>
                <a:ea typeface="阿里巴巴普惠体 R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 rot="5400000" flipH="1">
            <a:off x="190219" y="23332"/>
            <a:ext cx="1293687" cy="1453564"/>
            <a:chOff x="-2065214" y="5404436"/>
            <a:chExt cx="1293687" cy="1453564"/>
          </a:xfrm>
        </p:grpSpPr>
        <p:grpSp>
          <p:nvGrpSpPr>
            <p:cNvPr id="35" name="组合 34"/>
            <p:cNvGrpSpPr/>
            <p:nvPr/>
          </p:nvGrpSpPr>
          <p:grpSpPr>
            <a:xfrm flipV="1">
              <a:off x="-2065214" y="5609174"/>
              <a:ext cx="1293687" cy="1248826"/>
              <a:chOff x="9475076" y="908050"/>
              <a:chExt cx="942099" cy="952281"/>
            </a:xfrm>
          </p:grpSpPr>
          <p:cxnSp>
            <p:nvCxnSpPr>
              <p:cNvPr id="39" name="直接连接符 38"/>
              <p:cNvCxnSpPr/>
              <p:nvPr/>
            </p:nvCxnSpPr>
            <p:spPr>
              <a:xfrm>
                <a:off x="9475076" y="908050"/>
                <a:ext cx="942099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/>
              <p:cNvCxnSpPr/>
              <p:nvPr/>
            </p:nvCxnSpPr>
            <p:spPr>
              <a:xfrm>
                <a:off x="10417175" y="908050"/>
                <a:ext cx="0" cy="9522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/>
            <p:cNvGrpSpPr/>
            <p:nvPr/>
          </p:nvGrpSpPr>
          <p:grpSpPr>
            <a:xfrm flipV="1">
              <a:off x="-1418371" y="5404436"/>
              <a:ext cx="447897" cy="1248826"/>
              <a:chOff x="10091004" y="908050"/>
              <a:chExt cx="326171" cy="952281"/>
            </a:xfrm>
          </p:grpSpPr>
          <p:cxnSp>
            <p:nvCxnSpPr>
              <p:cNvPr id="37" name="直接连接符 36"/>
              <p:cNvCxnSpPr/>
              <p:nvPr/>
            </p:nvCxnSpPr>
            <p:spPr>
              <a:xfrm>
                <a:off x="10091004" y="908050"/>
                <a:ext cx="326171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/>
              <p:cNvCxnSpPr/>
              <p:nvPr/>
            </p:nvCxnSpPr>
            <p:spPr>
              <a:xfrm>
                <a:off x="10417174" y="908050"/>
                <a:ext cx="0" cy="952281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文本框 41"/>
          <p:cNvSpPr txBox="1"/>
          <p:nvPr userDrawn="1"/>
        </p:nvSpPr>
        <p:spPr>
          <a:xfrm>
            <a:off x="4743450" y="36195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cs typeface="阿里巴巴普惠体 R" panose="00020600040101010101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2024/3/14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阿里巴巴普惠体 R" panose="00020600040101010101" charset="-122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4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1.xml"/><Relationship Id="rId28" Type="http://schemas.openxmlformats.org/officeDocument/2006/relationships/tags" Target="../tags/tag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4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5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6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7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阿里巴巴普惠体 R" panose="00020600040101010101" charset="-122"/>
          <a:ea typeface="阿里巴巴普惠体 R" panose="00020600040101010101" charset="-122"/>
          <a:cs typeface="阿里巴巴普惠体 R" panose="0002060004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阿里巴巴普惠体 R" panose="00020600040101010101" charset="-122"/>
          <a:ea typeface="阿里巴巴普惠体 R" panose="00020600040101010101" charset="-122"/>
          <a:cs typeface="阿里巴巴普惠体 R" panose="00020600040101010101" charset="-122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阿里巴巴普惠体 R" panose="00020600040101010101" charset="-122"/>
          <a:ea typeface="阿里巴巴普惠体 R" panose="00020600040101010101" charset="-122"/>
          <a:cs typeface="阿里巴巴普惠体 R" panose="00020600040101010101" charset="-122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阿里巴巴普惠体 R" panose="00020600040101010101" charset="-122"/>
          <a:ea typeface="阿里巴巴普惠体 R" panose="00020600040101010101" charset="-122"/>
          <a:cs typeface="阿里巴巴普惠体 R" panose="00020600040101010101" charset="-122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阿里巴巴普惠体 R" panose="00020600040101010101" charset="-122"/>
          <a:ea typeface="阿里巴巴普惠体 R" panose="00020600040101010101" charset="-122"/>
          <a:cs typeface="阿里巴巴普惠体 R" panose="00020600040101010101" charset="-122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阿里巴巴普惠体 R" panose="00020600040101010101" charset="-122"/>
          <a:ea typeface="阿里巴巴普惠体 R" panose="00020600040101010101" charset="-122"/>
          <a:cs typeface="阿里巴巴普惠体 R" panose="0002060004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12" Type="http://schemas.openxmlformats.org/officeDocument/2006/relationships/image" Target="../media/image2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11" Type="http://schemas.openxmlformats.org/officeDocument/2006/relationships/image" Target="../media/image27.jpe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6.jpeg"/><Relationship Id="rId4" Type="http://schemas.openxmlformats.org/officeDocument/2006/relationships/video" Target="../media/media2.mp4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124075" y="1401713"/>
            <a:ext cx="79438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0" dirty="0">
                <a:latin typeface="阿里巴巴普惠体 R" panose="00020600040101010101" charset="-122"/>
                <a:ea typeface="阿里巴巴普惠体 R" panose="00020600040101010101" charset="-122"/>
              </a:rPr>
              <a:t>春季</a:t>
            </a:r>
            <a:r>
              <a:rPr lang="zh-CN" altLang="en-US" sz="10500" dirty="0">
                <a:solidFill>
                  <a:schemeClr val="tx1"/>
                </a:solidFill>
                <a:effectLst/>
                <a:latin typeface="阿里巴巴普惠体 R" panose="00020600040101010101" charset="-122"/>
                <a:ea typeface="阿里巴巴普惠体 R" panose="00020600040101010101" charset="-122"/>
              </a:rPr>
              <a:t>家长会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08773" y="3192790"/>
            <a:ext cx="58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阿里巴巴普惠体 R" panose="00020600040101010101" charset="-122"/>
                <a:ea typeface="阿里巴巴普惠体 R" panose="00020600040101010101" charset="-122"/>
              </a:rPr>
              <a:t>晨荷小学六年级</a:t>
            </a:r>
            <a:endParaRPr lang="en-US" altLang="zh-CN" sz="3600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28720" y="3993323"/>
            <a:ext cx="160189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阿里巴巴普惠体 R" panose="00020600040101010101" charset="-122"/>
                <a:ea typeface="阿里巴巴普惠体 R" panose="00020600040101010101" charset="-122"/>
              </a:rPr>
              <a:t>114</a:t>
            </a:r>
            <a:r>
              <a:rPr lang="zh-CN" altLang="en-US" sz="2800" dirty="0">
                <a:latin typeface="阿里巴巴普惠体 R" panose="00020600040101010101" charset="-122"/>
                <a:ea typeface="阿里巴巴普惠体 R" panose="00020600040101010101" charset="-122"/>
              </a:rPr>
              <a:t>班</a:t>
            </a:r>
            <a:endParaRPr lang="zh-CN" altLang="en-US" sz="2800" dirty="0">
              <a:solidFill>
                <a:schemeClr val="tx1"/>
              </a:solidFill>
              <a:effectLst/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14135" y="4004955"/>
            <a:ext cx="35775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/>
                </a:solidFill>
                <a:effectLst/>
                <a:latin typeface="阿里巴巴普惠体 R" panose="00020600040101010101" charset="-122"/>
                <a:ea typeface="阿里巴巴普惠体 R" panose="00020600040101010101" charset="-122"/>
              </a:rPr>
              <a:t>时间：</a:t>
            </a:r>
            <a:r>
              <a:rPr lang="en-US" altLang="zh-CN" sz="2800" dirty="0">
                <a:solidFill>
                  <a:schemeClr val="tx1"/>
                </a:solidFill>
                <a:effectLst/>
                <a:latin typeface="阿里巴巴普惠体 R" panose="00020600040101010101" charset="-122"/>
                <a:ea typeface="阿里巴巴普惠体 R" panose="00020600040101010101" charset="-122"/>
              </a:rPr>
              <a:t>2024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阿里巴巴普惠体 R" panose="00020600040101010101" charset="-122"/>
                <a:ea typeface="阿里巴巴普惠体 R" panose="00020600040101010101" charset="-122"/>
              </a:rPr>
              <a:t>年</a:t>
            </a:r>
            <a:r>
              <a:rPr lang="en-US" altLang="zh-CN" sz="2800" dirty="0">
                <a:latin typeface="阿里巴巴普惠体 R" panose="00020600040101010101" charset="-122"/>
                <a:ea typeface="阿里巴巴普惠体 R" panose="00020600040101010101" charset="-122"/>
              </a:rPr>
              <a:t>3</a:t>
            </a:r>
            <a:r>
              <a:rPr lang="zh-CN" altLang="en-US" sz="2800" dirty="0">
                <a:solidFill>
                  <a:schemeClr val="tx1"/>
                </a:solidFill>
                <a:effectLst/>
                <a:latin typeface="阿里巴巴普惠体 R" panose="00020600040101010101" charset="-122"/>
                <a:ea typeface="阿里巴巴普惠体 R" panose="00020600040101010101" charset="-122"/>
              </a:rPr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3000">
        <p14:ripple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/>
          <p:cNvSpPr/>
          <p:nvPr/>
        </p:nvSpPr>
        <p:spPr>
          <a:xfrm>
            <a:off x="4945064" y="1372388"/>
            <a:ext cx="5695122" cy="704950"/>
          </a:xfrm>
          <a:prstGeom prst="roundRect">
            <a:avLst>
              <a:gd name="adj" fmla="val 46346"/>
            </a:avLst>
          </a:prstGeom>
          <a:solidFill>
            <a:srgbClr val="5ED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4945064" y="5255368"/>
            <a:ext cx="5695122" cy="704950"/>
          </a:xfrm>
          <a:prstGeom prst="roundRect">
            <a:avLst>
              <a:gd name="adj" fmla="val 46346"/>
            </a:avLst>
          </a:prstGeom>
          <a:solidFill>
            <a:srgbClr val="5ED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/>
          <p:cNvSpPr/>
          <p:nvPr/>
        </p:nvSpPr>
        <p:spPr>
          <a:xfrm>
            <a:off x="4945064" y="3961042"/>
            <a:ext cx="5695122" cy="704950"/>
          </a:xfrm>
          <a:prstGeom prst="roundRect">
            <a:avLst>
              <a:gd name="adj" fmla="val 46346"/>
            </a:avLst>
          </a:prstGeom>
          <a:solidFill>
            <a:srgbClr val="5ED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4945064" y="2666715"/>
            <a:ext cx="5695122" cy="704950"/>
          </a:xfrm>
          <a:prstGeom prst="roundRect">
            <a:avLst>
              <a:gd name="adj" fmla="val 46346"/>
            </a:avLst>
          </a:prstGeom>
          <a:solidFill>
            <a:srgbClr val="5ED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形 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87645" y="1066442"/>
            <a:ext cx="807365" cy="961431"/>
          </a:xfrm>
          <a:prstGeom prst="rect">
            <a:avLst/>
          </a:prstGeom>
          <a:effectLst/>
        </p:spPr>
      </p:pic>
      <p:pic>
        <p:nvPicPr>
          <p:cNvPr id="4" name="图形 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7645" y="3629312"/>
            <a:ext cx="807365" cy="962913"/>
          </a:xfrm>
          <a:prstGeom prst="rect">
            <a:avLst/>
          </a:prstGeom>
          <a:effectLst/>
        </p:spPr>
      </p:pic>
      <p:pic>
        <p:nvPicPr>
          <p:cNvPr id="5" name="图形 4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7645" y="2313064"/>
            <a:ext cx="807365" cy="1031057"/>
          </a:xfrm>
          <a:prstGeom prst="rect">
            <a:avLst/>
          </a:prstGeom>
          <a:effectLst/>
        </p:spPr>
      </p:pic>
      <p:pic>
        <p:nvPicPr>
          <p:cNvPr id="6" name="图形 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87645" y="4877415"/>
            <a:ext cx="807365" cy="1028094"/>
          </a:xfrm>
          <a:prstGeom prst="rect">
            <a:avLst/>
          </a:prstGeom>
          <a:effectLst/>
        </p:spPr>
      </p:pic>
      <p:sp>
        <p:nvSpPr>
          <p:cNvPr id="12" name="文本框 11"/>
          <p:cNvSpPr txBox="1"/>
          <p:nvPr/>
        </p:nvSpPr>
        <p:spPr>
          <a:xfrm>
            <a:off x="910949" y="1146314"/>
            <a:ext cx="1508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>
                <a:effectLst/>
                <a:latin typeface="阿里巴巴普惠体 R" panose="00020600040101010101" charset="-122"/>
                <a:ea typeface="阿里巴巴普惠体 R" panose="00020600040101010101" charset="-122"/>
              </a:rPr>
              <a:t>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94917" y="1894777"/>
            <a:ext cx="15087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800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R" panose="00020600040101010101" charset="-122"/>
                <a:ea typeface="阿里巴巴普惠体 R" panose="00020600040101010101" charset="-122"/>
              </a:rPr>
              <a:t>录</a:t>
            </a:r>
          </a:p>
        </p:txBody>
      </p:sp>
      <p:sp>
        <p:nvSpPr>
          <p:cNvPr id="14" name="文本框 13"/>
          <p:cNvSpPr txBox="1"/>
          <p:nvPr/>
        </p:nvSpPr>
        <p:spPr>
          <a:xfrm rot="2048228">
            <a:off x="172251" y="3961199"/>
            <a:ext cx="42633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R" panose="00020600040101010101" charset="-122"/>
                <a:ea typeface="阿里巴巴普惠体 R" panose="00020600040101010101" charset="-122"/>
              </a:rPr>
              <a:t>CONTENTS</a:t>
            </a:r>
            <a:endParaRPr lang="zh-CN" altLang="en-US" sz="4800" dirty="0"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6000" y="1443098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阿里巴巴普惠体 R" panose="00020600040101010101" charset="-122"/>
                <a:ea typeface="阿里巴巴普惠体 R" panose="00020600040101010101" charset="-122"/>
              </a:rPr>
              <a:t>安全与文明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096000" y="2721565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阿里巴巴普惠体 R" panose="00020600040101010101" charset="-122"/>
                <a:ea typeface="阿里巴巴普惠体 R" panose="00020600040101010101" charset="-122"/>
              </a:rPr>
              <a:t>班级现状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96000" y="4018359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阿里巴巴普惠体 R" panose="00020600040101010101" charset="-122"/>
                <a:ea typeface="阿里巴巴普惠体 R" panose="00020600040101010101" charset="-122"/>
              </a:rPr>
              <a:t>家校共育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096000" y="5315153"/>
            <a:ext cx="3343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阿里巴巴普惠体 R" panose="00020600040101010101" charset="-122"/>
                <a:ea typeface="阿里巴巴普惠体 R" panose="00020600040101010101" charset="-122"/>
              </a:rPr>
              <a:t>升学</a:t>
            </a:r>
          </a:p>
        </p:txBody>
      </p:sp>
      <p:sp>
        <p:nvSpPr>
          <p:cNvPr id="19" name="任意多边形: 形状 18"/>
          <p:cNvSpPr/>
          <p:nvPr/>
        </p:nvSpPr>
        <p:spPr>
          <a:xfrm>
            <a:off x="10192389" y="4108336"/>
            <a:ext cx="296257" cy="366268"/>
          </a:xfrm>
          <a:custGeom>
            <a:avLst/>
            <a:gdLst/>
            <a:ahLst/>
            <a:cxnLst/>
            <a:rect l="l" t="t" r="r" b="b"/>
            <a:pathLst>
              <a:path w="296257" h="366268">
                <a:moveTo>
                  <a:pt x="148405" y="0"/>
                </a:moveTo>
                <a:cubicBezTo>
                  <a:pt x="172154" y="0"/>
                  <a:pt x="194971" y="3425"/>
                  <a:pt x="216856" y="10274"/>
                </a:cubicBezTo>
                <a:cubicBezTo>
                  <a:pt x="238741" y="17123"/>
                  <a:pt x="254975" y="26375"/>
                  <a:pt x="265559" y="38030"/>
                </a:cubicBezTo>
                <a:cubicBezTo>
                  <a:pt x="286025" y="57869"/>
                  <a:pt x="296257" y="77567"/>
                  <a:pt x="296257" y="97125"/>
                </a:cubicBezTo>
                <a:cubicBezTo>
                  <a:pt x="296257" y="114500"/>
                  <a:pt x="290163" y="131216"/>
                  <a:pt x="277975" y="147273"/>
                </a:cubicBezTo>
                <a:cubicBezTo>
                  <a:pt x="265788" y="163330"/>
                  <a:pt x="251852" y="174982"/>
                  <a:pt x="236170" y="182229"/>
                </a:cubicBezTo>
                <a:cubicBezTo>
                  <a:pt x="251443" y="185554"/>
                  <a:pt x="263805" y="194404"/>
                  <a:pt x="273256" y="208778"/>
                </a:cubicBezTo>
                <a:cubicBezTo>
                  <a:pt x="282707" y="223153"/>
                  <a:pt x="287432" y="239042"/>
                  <a:pt x="287432" y="256445"/>
                </a:cubicBezTo>
                <a:cubicBezTo>
                  <a:pt x="287432" y="278567"/>
                  <a:pt x="280452" y="299322"/>
                  <a:pt x="266490" y="318710"/>
                </a:cubicBezTo>
                <a:cubicBezTo>
                  <a:pt x="252528" y="338099"/>
                  <a:pt x="233175" y="351732"/>
                  <a:pt x="208431" y="359612"/>
                </a:cubicBezTo>
                <a:cubicBezTo>
                  <a:pt x="195535" y="364049"/>
                  <a:pt x="177180" y="366268"/>
                  <a:pt x="153366" y="366268"/>
                </a:cubicBezTo>
                <a:cubicBezTo>
                  <a:pt x="126327" y="366268"/>
                  <a:pt x="97529" y="363938"/>
                  <a:pt x="66971" y="359278"/>
                </a:cubicBezTo>
                <a:cubicBezTo>
                  <a:pt x="36414" y="354618"/>
                  <a:pt x="18401" y="350468"/>
                  <a:pt x="12934" y="346827"/>
                </a:cubicBezTo>
                <a:cubicBezTo>
                  <a:pt x="6512" y="342747"/>
                  <a:pt x="3301" y="335959"/>
                  <a:pt x="3301" y="326464"/>
                </a:cubicBezTo>
                <a:cubicBezTo>
                  <a:pt x="3301" y="317063"/>
                  <a:pt x="6562" y="304714"/>
                  <a:pt x="13083" y="289417"/>
                </a:cubicBezTo>
                <a:cubicBezTo>
                  <a:pt x="39209" y="293831"/>
                  <a:pt x="61540" y="297509"/>
                  <a:pt x="80077" y="300451"/>
                </a:cubicBezTo>
                <a:cubicBezTo>
                  <a:pt x="98613" y="303392"/>
                  <a:pt x="116244" y="304863"/>
                  <a:pt x="132968" y="304863"/>
                </a:cubicBezTo>
                <a:cubicBezTo>
                  <a:pt x="182147" y="304863"/>
                  <a:pt x="206736" y="290562"/>
                  <a:pt x="206736" y="261960"/>
                </a:cubicBezTo>
                <a:cubicBezTo>
                  <a:pt x="206736" y="257798"/>
                  <a:pt x="205931" y="252184"/>
                  <a:pt x="204321" y="245118"/>
                </a:cubicBezTo>
                <a:cubicBezTo>
                  <a:pt x="201998" y="235804"/>
                  <a:pt x="196327" y="228894"/>
                  <a:pt x="187309" y="224386"/>
                </a:cubicBezTo>
                <a:cubicBezTo>
                  <a:pt x="178291" y="219879"/>
                  <a:pt x="165531" y="215289"/>
                  <a:pt x="149028" y="210618"/>
                </a:cubicBezTo>
                <a:cubicBezTo>
                  <a:pt x="137988" y="207574"/>
                  <a:pt x="129383" y="204776"/>
                  <a:pt x="123213" y="202223"/>
                </a:cubicBezTo>
                <a:cubicBezTo>
                  <a:pt x="117043" y="199671"/>
                  <a:pt x="113150" y="195699"/>
                  <a:pt x="111534" y="190308"/>
                </a:cubicBezTo>
                <a:cubicBezTo>
                  <a:pt x="110679" y="188177"/>
                  <a:pt x="110252" y="184864"/>
                  <a:pt x="110252" y="180368"/>
                </a:cubicBezTo>
                <a:cubicBezTo>
                  <a:pt x="110252" y="174701"/>
                  <a:pt x="111662" y="169592"/>
                  <a:pt x="114480" y="165041"/>
                </a:cubicBezTo>
                <a:cubicBezTo>
                  <a:pt x="117299" y="160489"/>
                  <a:pt x="121258" y="156686"/>
                  <a:pt x="126356" y="153630"/>
                </a:cubicBezTo>
                <a:lnTo>
                  <a:pt x="138017" y="150855"/>
                </a:lnTo>
                <a:cubicBezTo>
                  <a:pt x="165250" y="144966"/>
                  <a:pt x="186022" y="139041"/>
                  <a:pt x="200335" y="133079"/>
                </a:cubicBezTo>
                <a:cubicBezTo>
                  <a:pt x="214648" y="127116"/>
                  <a:pt x="222109" y="118911"/>
                  <a:pt x="222717" y="108461"/>
                </a:cubicBezTo>
                <a:cubicBezTo>
                  <a:pt x="223455" y="92867"/>
                  <a:pt x="217835" y="80756"/>
                  <a:pt x="205858" y="72131"/>
                </a:cubicBezTo>
                <a:cubicBezTo>
                  <a:pt x="193881" y="63505"/>
                  <a:pt x="171546" y="59376"/>
                  <a:pt x="138851" y="59745"/>
                </a:cubicBezTo>
                <a:cubicBezTo>
                  <a:pt x="120979" y="59008"/>
                  <a:pt x="103277" y="62331"/>
                  <a:pt x="85745" y="69716"/>
                </a:cubicBezTo>
                <a:cubicBezTo>
                  <a:pt x="68212" y="77101"/>
                  <a:pt x="53446" y="89948"/>
                  <a:pt x="41445" y="108259"/>
                </a:cubicBezTo>
                <a:cubicBezTo>
                  <a:pt x="29035" y="107042"/>
                  <a:pt x="19025" y="104042"/>
                  <a:pt x="11415" y="99259"/>
                </a:cubicBezTo>
                <a:cubicBezTo>
                  <a:pt x="3805" y="94476"/>
                  <a:pt x="0" y="87516"/>
                  <a:pt x="0" y="78378"/>
                </a:cubicBezTo>
                <a:cubicBezTo>
                  <a:pt x="0" y="73560"/>
                  <a:pt x="1094" y="68980"/>
                  <a:pt x="3284" y="64636"/>
                </a:cubicBezTo>
                <a:cubicBezTo>
                  <a:pt x="10308" y="50218"/>
                  <a:pt x="20106" y="39432"/>
                  <a:pt x="32678" y="32279"/>
                </a:cubicBezTo>
                <a:cubicBezTo>
                  <a:pt x="45249" y="25125"/>
                  <a:pt x="60128" y="18109"/>
                  <a:pt x="77315" y="11231"/>
                </a:cubicBezTo>
                <a:cubicBezTo>
                  <a:pt x="97903" y="3744"/>
                  <a:pt x="121600" y="0"/>
                  <a:pt x="1484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/>
          <p:cNvSpPr/>
          <p:nvPr/>
        </p:nvSpPr>
        <p:spPr>
          <a:xfrm>
            <a:off x="10187976" y="2837300"/>
            <a:ext cx="305082" cy="365714"/>
          </a:xfrm>
          <a:custGeom>
            <a:avLst/>
            <a:gdLst/>
            <a:ahLst/>
            <a:cxnLst/>
            <a:rect l="l" t="t" r="r" b="b"/>
            <a:pathLst>
              <a:path w="305082" h="365714">
                <a:moveTo>
                  <a:pt x="165492" y="0"/>
                </a:moveTo>
                <a:cubicBezTo>
                  <a:pt x="187907" y="0"/>
                  <a:pt x="208943" y="4241"/>
                  <a:pt x="228600" y="12723"/>
                </a:cubicBezTo>
                <a:cubicBezTo>
                  <a:pt x="248258" y="21206"/>
                  <a:pt x="264173" y="34045"/>
                  <a:pt x="276346" y="51241"/>
                </a:cubicBezTo>
                <a:cubicBezTo>
                  <a:pt x="288520" y="68436"/>
                  <a:pt x="294606" y="89246"/>
                  <a:pt x="294606" y="113668"/>
                </a:cubicBezTo>
                <a:cubicBezTo>
                  <a:pt x="294606" y="148493"/>
                  <a:pt x="279569" y="183198"/>
                  <a:pt x="249494" y="217783"/>
                </a:cubicBezTo>
                <a:cubicBezTo>
                  <a:pt x="219420" y="252368"/>
                  <a:pt x="183920" y="279372"/>
                  <a:pt x="142996" y="298795"/>
                </a:cubicBezTo>
                <a:lnTo>
                  <a:pt x="305082" y="287766"/>
                </a:lnTo>
                <a:lnTo>
                  <a:pt x="305082" y="322249"/>
                </a:lnTo>
                <a:cubicBezTo>
                  <a:pt x="304608" y="332159"/>
                  <a:pt x="302266" y="340661"/>
                  <a:pt x="298057" y="347753"/>
                </a:cubicBezTo>
                <a:cubicBezTo>
                  <a:pt x="293848" y="354845"/>
                  <a:pt x="287438" y="358616"/>
                  <a:pt x="278827" y="359067"/>
                </a:cubicBezTo>
                <a:cubicBezTo>
                  <a:pt x="272101" y="359816"/>
                  <a:pt x="242776" y="360562"/>
                  <a:pt x="190852" y="361306"/>
                </a:cubicBezTo>
                <a:cubicBezTo>
                  <a:pt x="118415" y="362038"/>
                  <a:pt x="70911" y="363314"/>
                  <a:pt x="48338" y="365134"/>
                </a:cubicBezTo>
                <a:lnTo>
                  <a:pt x="38407" y="365714"/>
                </a:lnTo>
                <a:cubicBezTo>
                  <a:pt x="26582" y="365714"/>
                  <a:pt x="18052" y="363691"/>
                  <a:pt x="12815" y="359646"/>
                </a:cubicBezTo>
                <a:cubicBezTo>
                  <a:pt x="7579" y="355601"/>
                  <a:pt x="4961" y="349870"/>
                  <a:pt x="4961" y="342453"/>
                </a:cubicBezTo>
                <a:cubicBezTo>
                  <a:pt x="4961" y="338004"/>
                  <a:pt x="5833" y="332582"/>
                  <a:pt x="7577" y="326187"/>
                </a:cubicBezTo>
                <a:cubicBezTo>
                  <a:pt x="9322" y="319792"/>
                  <a:pt x="10540" y="315727"/>
                  <a:pt x="11230" y="313995"/>
                </a:cubicBezTo>
                <a:cubicBezTo>
                  <a:pt x="12237" y="310447"/>
                  <a:pt x="15698" y="306636"/>
                  <a:pt x="21614" y="302562"/>
                </a:cubicBezTo>
                <a:cubicBezTo>
                  <a:pt x="27529" y="298488"/>
                  <a:pt x="37427" y="292250"/>
                  <a:pt x="51306" y="283850"/>
                </a:cubicBezTo>
                <a:cubicBezTo>
                  <a:pt x="75477" y="270298"/>
                  <a:pt x="98802" y="255939"/>
                  <a:pt x="121281" y="240771"/>
                </a:cubicBezTo>
                <a:cubicBezTo>
                  <a:pt x="143760" y="225604"/>
                  <a:pt x="166365" y="208440"/>
                  <a:pt x="189095" y="189280"/>
                </a:cubicBezTo>
                <a:cubicBezTo>
                  <a:pt x="199521" y="178573"/>
                  <a:pt x="206997" y="168259"/>
                  <a:pt x="211522" y="158336"/>
                </a:cubicBezTo>
                <a:cubicBezTo>
                  <a:pt x="216047" y="148414"/>
                  <a:pt x="218309" y="138670"/>
                  <a:pt x="218309" y="129105"/>
                </a:cubicBezTo>
                <a:cubicBezTo>
                  <a:pt x="218309" y="112690"/>
                  <a:pt x="212332" y="98590"/>
                  <a:pt x="200379" y="86803"/>
                </a:cubicBezTo>
                <a:cubicBezTo>
                  <a:pt x="188425" y="75016"/>
                  <a:pt x="172939" y="69123"/>
                  <a:pt x="153919" y="69123"/>
                </a:cubicBezTo>
                <a:cubicBezTo>
                  <a:pt x="132119" y="69123"/>
                  <a:pt x="115629" y="73782"/>
                  <a:pt x="104448" y="83102"/>
                </a:cubicBezTo>
                <a:cubicBezTo>
                  <a:pt x="93267" y="92421"/>
                  <a:pt x="85849" y="103433"/>
                  <a:pt x="82193" y="116136"/>
                </a:cubicBezTo>
                <a:cubicBezTo>
                  <a:pt x="78537" y="128838"/>
                  <a:pt x="75606" y="144916"/>
                  <a:pt x="73399" y="164369"/>
                </a:cubicBezTo>
                <a:cubicBezTo>
                  <a:pt x="70788" y="183564"/>
                  <a:pt x="58486" y="193161"/>
                  <a:pt x="36493" y="193161"/>
                </a:cubicBezTo>
                <a:cubicBezTo>
                  <a:pt x="26067" y="193161"/>
                  <a:pt x="14617" y="190852"/>
                  <a:pt x="2142" y="186233"/>
                </a:cubicBezTo>
                <a:cubicBezTo>
                  <a:pt x="714" y="176662"/>
                  <a:pt x="0" y="167910"/>
                  <a:pt x="0" y="159978"/>
                </a:cubicBezTo>
                <a:cubicBezTo>
                  <a:pt x="0" y="135685"/>
                  <a:pt x="5483" y="112571"/>
                  <a:pt x="16451" y="90636"/>
                </a:cubicBezTo>
                <a:cubicBezTo>
                  <a:pt x="27418" y="68701"/>
                  <a:pt x="42514" y="50120"/>
                  <a:pt x="61738" y="34891"/>
                </a:cubicBezTo>
                <a:cubicBezTo>
                  <a:pt x="80962" y="19662"/>
                  <a:pt x="102273" y="9556"/>
                  <a:pt x="125671" y="4575"/>
                </a:cubicBezTo>
                <a:cubicBezTo>
                  <a:pt x="139756" y="1525"/>
                  <a:pt x="153029" y="0"/>
                  <a:pt x="1654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/>
          <p:cNvSpPr/>
          <p:nvPr/>
        </p:nvSpPr>
        <p:spPr>
          <a:xfrm>
            <a:off x="10171109" y="5379926"/>
            <a:ext cx="338816" cy="370675"/>
          </a:xfrm>
          <a:custGeom>
            <a:avLst/>
            <a:gdLst/>
            <a:ahLst/>
            <a:cxnLst/>
            <a:rect l="l" t="t" r="r" b="b"/>
            <a:pathLst>
              <a:path w="338816" h="370675">
                <a:moveTo>
                  <a:pt x="222850" y="0"/>
                </a:moveTo>
                <a:cubicBezTo>
                  <a:pt x="245973" y="0"/>
                  <a:pt x="262734" y="3328"/>
                  <a:pt x="273133" y="9984"/>
                </a:cubicBezTo>
                <a:cubicBezTo>
                  <a:pt x="283533" y="16640"/>
                  <a:pt x="289368" y="24861"/>
                  <a:pt x="290638" y="34649"/>
                </a:cubicBezTo>
                <a:cubicBezTo>
                  <a:pt x="292488" y="112319"/>
                  <a:pt x="293758" y="177031"/>
                  <a:pt x="294449" y="228785"/>
                </a:cubicBezTo>
                <a:lnTo>
                  <a:pt x="338704" y="227679"/>
                </a:lnTo>
                <a:lnTo>
                  <a:pt x="338704" y="262793"/>
                </a:lnTo>
                <a:cubicBezTo>
                  <a:pt x="339442" y="273079"/>
                  <a:pt x="336555" y="282145"/>
                  <a:pt x="330042" y="289992"/>
                </a:cubicBezTo>
                <a:cubicBezTo>
                  <a:pt x="323530" y="297839"/>
                  <a:pt x="313152" y="301763"/>
                  <a:pt x="298910" y="301763"/>
                </a:cubicBezTo>
                <a:lnTo>
                  <a:pt x="294405" y="301763"/>
                </a:lnTo>
                <a:lnTo>
                  <a:pt x="294054" y="317946"/>
                </a:lnTo>
                <a:cubicBezTo>
                  <a:pt x="294054" y="336234"/>
                  <a:pt x="290047" y="349384"/>
                  <a:pt x="282033" y="357398"/>
                </a:cubicBezTo>
                <a:cubicBezTo>
                  <a:pt x="274019" y="365412"/>
                  <a:pt x="264146" y="369838"/>
                  <a:pt x="252415" y="370675"/>
                </a:cubicBezTo>
                <a:lnTo>
                  <a:pt x="214455" y="370675"/>
                </a:lnTo>
                <a:lnTo>
                  <a:pt x="216106" y="303423"/>
                </a:lnTo>
                <a:lnTo>
                  <a:pt x="184881" y="303967"/>
                </a:lnTo>
                <a:cubicBezTo>
                  <a:pt x="144390" y="304705"/>
                  <a:pt x="113671" y="305073"/>
                  <a:pt x="92726" y="305073"/>
                </a:cubicBezTo>
                <a:cubicBezTo>
                  <a:pt x="70130" y="305073"/>
                  <a:pt x="53801" y="304886"/>
                  <a:pt x="43738" y="304511"/>
                </a:cubicBezTo>
                <a:cubicBezTo>
                  <a:pt x="14580" y="304096"/>
                  <a:pt x="0" y="289915"/>
                  <a:pt x="0" y="261968"/>
                </a:cubicBezTo>
                <a:cubicBezTo>
                  <a:pt x="0" y="256337"/>
                  <a:pt x="659" y="250664"/>
                  <a:pt x="1976" y="244951"/>
                </a:cubicBezTo>
                <a:cubicBezTo>
                  <a:pt x="4160" y="234765"/>
                  <a:pt x="20886" y="207784"/>
                  <a:pt x="52154" y="164009"/>
                </a:cubicBezTo>
                <a:cubicBezTo>
                  <a:pt x="83423" y="120233"/>
                  <a:pt x="121709" y="69237"/>
                  <a:pt x="167012" y="11020"/>
                </a:cubicBezTo>
                <a:cubicBezTo>
                  <a:pt x="180008" y="14380"/>
                  <a:pt x="190372" y="19196"/>
                  <a:pt x="198105" y="25469"/>
                </a:cubicBezTo>
                <a:cubicBezTo>
                  <a:pt x="205838" y="31741"/>
                  <a:pt x="209705" y="39455"/>
                  <a:pt x="209705" y="48611"/>
                </a:cubicBezTo>
                <a:cubicBezTo>
                  <a:pt x="209705" y="56367"/>
                  <a:pt x="206251" y="65408"/>
                  <a:pt x="199343" y="75735"/>
                </a:cubicBezTo>
                <a:cubicBezTo>
                  <a:pt x="190264" y="89895"/>
                  <a:pt x="184580" y="98612"/>
                  <a:pt x="182291" y="101884"/>
                </a:cubicBezTo>
                <a:cubicBezTo>
                  <a:pt x="151991" y="150290"/>
                  <a:pt x="127121" y="187334"/>
                  <a:pt x="107680" y="213015"/>
                </a:cubicBezTo>
                <a:cubicBezTo>
                  <a:pt x="102189" y="220432"/>
                  <a:pt x="99444" y="225905"/>
                  <a:pt x="99444" y="229435"/>
                </a:cubicBezTo>
                <a:cubicBezTo>
                  <a:pt x="99444" y="230799"/>
                  <a:pt x="100203" y="231860"/>
                  <a:pt x="101722" y="232618"/>
                </a:cubicBezTo>
                <a:cubicBezTo>
                  <a:pt x="103241" y="233376"/>
                  <a:pt x="106603" y="233755"/>
                  <a:pt x="111807" y="233755"/>
                </a:cubicBezTo>
                <a:lnTo>
                  <a:pt x="217327" y="231209"/>
                </a:lnTo>
                <a:lnTo>
                  <a:pt x="2228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/>
        </p:nvSpPr>
        <p:spPr>
          <a:xfrm>
            <a:off x="10264883" y="1586108"/>
            <a:ext cx="151268" cy="345870"/>
          </a:xfrm>
          <a:custGeom>
            <a:avLst/>
            <a:gdLst/>
            <a:ahLst/>
            <a:cxnLst/>
            <a:rect l="l" t="t" r="r" b="b"/>
            <a:pathLst>
              <a:path w="151268" h="345870">
                <a:moveTo>
                  <a:pt x="92726" y="0"/>
                </a:moveTo>
                <a:cubicBezTo>
                  <a:pt x="114017" y="0"/>
                  <a:pt x="128452" y="4739"/>
                  <a:pt x="136033" y="14216"/>
                </a:cubicBezTo>
                <a:cubicBezTo>
                  <a:pt x="143614" y="23694"/>
                  <a:pt x="147404" y="33771"/>
                  <a:pt x="147404" y="44449"/>
                </a:cubicBezTo>
                <a:cubicBezTo>
                  <a:pt x="147715" y="51895"/>
                  <a:pt x="148436" y="79306"/>
                  <a:pt x="149569" y="126682"/>
                </a:cubicBezTo>
                <a:cubicBezTo>
                  <a:pt x="150702" y="174057"/>
                  <a:pt x="151268" y="215292"/>
                  <a:pt x="151268" y="250386"/>
                </a:cubicBezTo>
                <a:cubicBezTo>
                  <a:pt x="151268" y="272011"/>
                  <a:pt x="151057" y="287494"/>
                  <a:pt x="150636" y="296837"/>
                </a:cubicBezTo>
                <a:cubicBezTo>
                  <a:pt x="151046" y="312731"/>
                  <a:pt x="146837" y="324671"/>
                  <a:pt x="138009" y="332659"/>
                </a:cubicBezTo>
                <a:cubicBezTo>
                  <a:pt x="129181" y="340646"/>
                  <a:pt x="118612" y="345050"/>
                  <a:pt x="106301" y="345870"/>
                </a:cubicBezTo>
                <a:lnTo>
                  <a:pt x="70010" y="345870"/>
                </a:lnTo>
                <a:cubicBezTo>
                  <a:pt x="75893" y="195003"/>
                  <a:pt x="78835" y="109699"/>
                  <a:pt x="78835" y="89960"/>
                </a:cubicBezTo>
                <a:cubicBezTo>
                  <a:pt x="78835" y="80570"/>
                  <a:pt x="77708" y="74749"/>
                  <a:pt x="75454" y="72495"/>
                </a:cubicBezTo>
                <a:cubicBezTo>
                  <a:pt x="73200" y="70241"/>
                  <a:pt x="68113" y="69114"/>
                  <a:pt x="60193" y="69114"/>
                </a:cubicBezTo>
                <a:lnTo>
                  <a:pt x="38785" y="69668"/>
                </a:lnTo>
                <a:cubicBezTo>
                  <a:pt x="25040" y="69668"/>
                  <a:pt x="15140" y="63922"/>
                  <a:pt x="9084" y="52431"/>
                </a:cubicBezTo>
                <a:cubicBezTo>
                  <a:pt x="3028" y="40940"/>
                  <a:pt x="0" y="26009"/>
                  <a:pt x="0" y="7640"/>
                </a:cubicBezTo>
                <a:cubicBezTo>
                  <a:pt x="26314" y="2547"/>
                  <a:pt x="57222" y="0"/>
                  <a:pt x="9272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 advTm="3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/>
      <p:bldP spid="13" grpId="0"/>
      <p:bldP spid="15" grpId="0"/>
      <p:bldP spid="16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449320" y="681854"/>
            <a:ext cx="496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阿里巴巴普惠体 R" panose="00020600040101010101" charset="-122"/>
                <a:ea typeface="阿里巴巴普惠体 R" panose="00020600040101010101" charset="-122"/>
              </a:rPr>
              <a:t>安全与文明</a:t>
            </a:r>
          </a:p>
        </p:txBody>
      </p:sp>
      <p:sp>
        <p:nvSpPr>
          <p:cNvPr id="18" name="椭圆 17"/>
          <p:cNvSpPr/>
          <p:nvPr/>
        </p:nvSpPr>
        <p:spPr>
          <a:xfrm>
            <a:off x="2294571" y="1940245"/>
            <a:ext cx="385593" cy="385593"/>
          </a:xfrm>
          <a:prstGeom prst="ellipse">
            <a:avLst/>
          </a:prstGeom>
          <a:solidFill>
            <a:srgbClr val="8F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244308" y="1900203"/>
            <a:ext cx="27244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   利剑护蕾</a:t>
            </a:r>
          </a:p>
        </p:txBody>
      </p:sp>
      <p:sp>
        <p:nvSpPr>
          <p:cNvPr id="19" name="椭圆 18"/>
          <p:cNvSpPr/>
          <p:nvPr/>
        </p:nvSpPr>
        <p:spPr>
          <a:xfrm>
            <a:off x="2483416" y="3760009"/>
            <a:ext cx="385593" cy="385593"/>
          </a:xfrm>
          <a:prstGeom prst="ellipse">
            <a:avLst/>
          </a:prstGeom>
          <a:solidFill>
            <a:srgbClr val="8F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873199" y="2428092"/>
            <a:ext cx="3466701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预防性侵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（男女生都要注意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）</a:t>
            </a:r>
            <a:endParaRPr lang="zh-CN" altLang="en-US" sz="2400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145558" y="3691196"/>
            <a:ext cx="34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防溺水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145558" y="4247511"/>
            <a:ext cx="3466701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latin typeface="阿里巴巴普惠体 R" panose="00020600040101010101" charset="-122"/>
                <a:ea typeface="阿里巴巴普惠体 R" panose="00020600040101010101" charset="-122"/>
              </a:rPr>
              <a:t>不野游，不私自下水。</a:t>
            </a:r>
            <a:endParaRPr lang="en-US" altLang="zh-CN" sz="2400" b="1" dirty="0">
              <a:latin typeface="阿里巴巴普惠体 R" panose="00020600040101010101" charset="-122"/>
              <a:ea typeface="阿里巴巴普惠体 R" panose="00020600040101010101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 dirty="0">
                <a:latin typeface="阿里巴巴普惠体 R" panose="00020600040101010101" charset="-122"/>
                <a:ea typeface="阿里巴巴普惠体 R" panose="00020600040101010101" charset="-122"/>
              </a:rPr>
              <a:t>不私自在水边玩耍。</a:t>
            </a:r>
          </a:p>
        </p:txBody>
      </p:sp>
      <p:sp>
        <p:nvSpPr>
          <p:cNvPr id="20" name="椭圆 19"/>
          <p:cNvSpPr/>
          <p:nvPr/>
        </p:nvSpPr>
        <p:spPr>
          <a:xfrm>
            <a:off x="6994601" y="3835226"/>
            <a:ext cx="385593" cy="385593"/>
          </a:xfrm>
          <a:prstGeom prst="ellipse">
            <a:avLst/>
          </a:prstGeom>
          <a:solidFill>
            <a:srgbClr val="8F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6988233" y="1841229"/>
            <a:ext cx="385593" cy="385593"/>
          </a:xfrm>
          <a:prstGeom prst="ellipse">
            <a:avLst/>
          </a:prstGeom>
          <a:solidFill>
            <a:srgbClr val="8FB8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80194" y="1811550"/>
            <a:ext cx="2074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防欺凌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096000" y="2541203"/>
            <a:ext cx="4546494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课间文明游戏，不要追跑打闹。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 dirty="0">
                <a:latin typeface="阿里巴巴普惠体 R" panose="00020600040101010101" charset="-122"/>
                <a:ea typeface="阿里巴巴普惠体 R" panose="00020600040101010101" charset="-122"/>
              </a:rPr>
              <a:t>家长关注孩子交友，注意小团体</a:t>
            </a:r>
            <a:r>
              <a:rPr lang="zh-CN" altLang="en-US" sz="2400" dirty="0">
                <a:latin typeface="阿里巴巴普惠体 R" panose="00020600040101010101" charset="-122"/>
                <a:ea typeface="阿里巴巴普惠体 R" panose="00020600040101010101" charset="-122"/>
              </a:rPr>
              <a:t>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73826" y="3726401"/>
            <a:ext cx="214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交通安全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711455" y="4314819"/>
            <a:ext cx="3466701" cy="100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未到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12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岁不骑车上路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上下学路上注意安全。</a:t>
            </a:r>
            <a:endParaRPr lang="zh-CN" altLang="en-US" sz="2400" b="1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94D3650-9026-F581-DDC3-F50580B1FBE4}"/>
              </a:ext>
            </a:extLst>
          </p:cNvPr>
          <p:cNvSpPr txBox="1"/>
          <p:nvPr/>
        </p:nvSpPr>
        <p:spPr>
          <a:xfrm>
            <a:off x="2420169" y="5484579"/>
            <a:ext cx="315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防电信诈骗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4A53EEA-9CBB-6470-9862-C8BCAA4E52D6}"/>
              </a:ext>
            </a:extLst>
          </p:cNvPr>
          <p:cNvSpPr txBox="1"/>
          <p:nvPr/>
        </p:nvSpPr>
        <p:spPr>
          <a:xfrm>
            <a:off x="7311139" y="5554149"/>
            <a:ext cx="315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关注心理健康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591CF7-1EF8-4AC3-DA98-0715BC649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21" y="5619347"/>
            <a:ext cx="390178" cy="38408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F88F31F-01F1-2B14-6D9F-7A2C2BE0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169" y="5554149"/>
            <a:ext cx="390178" cy="384081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300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11" grpId="0"/>
      <p:bldP spid="13" grpId="0"/>
      <p:bldP spid="20" grpId="0" bldLvl="0" animBg="1"/>
      <p:bldP spid="21" grpId="0" bldLvl="0" animBg="1"/>
      <p:bldP spid="15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515624" y="551058"/>
            <a:ext cx="496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latin typeface="阿里巴巴普惠体 R" panose="00020600040101010101" charset="-122"/>
                <a:ea typeface="阿里巴巴普惠体 R" panose="00020600040101010101" charset="-122"/>
              </a:rPr>
              <a:t>班级现状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02" y="3878290"/>
            <a:ext cx="3727131" cy="263491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858904" y="3903044"/>
            <a:ext cx="34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R" panose="00020600040101010101" charset="-122"/>
                <a:ea typeface="阿里巴巴普惠体 R" panose="00020600040101010101" charset="-122"/>
              </a:rPr>
              <a:t>练习思考</a:t>
            </a:r>
          </a:p>
        </p:txBody>
      </p:sp>
      <p:sp>
        <p:nvSpPr>
          <p:cNvPr id="25" name="矩形: 圆角 24"/>
          <p:cNvSpPr/>
          <p:nvPr/>
        </p:nvSpPr>
        <p:spPr>
          <a:xfrm>
            <a:off x="6821549" y="3904435"/>
            <a:ext cx="1780673" cy="521829"/>
          </a:xfrm>
          <a:prstGeom prst="roundRect">
            <a:avLst>
              <a:gd name="adj" fmla="val 50000"/>
            </a:avLst>
          </a:prstGeom>
          <a:solidFill>
            <a:srgbClr val="8FB8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142895" y="4368788"/>
            <a:ext cx="4241074" cy="1981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、平时做题太少了，注意力难集中，读不懂题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、平时阅读太少了，阅读速度更不上，没有提取信息的能力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、学生没有从更正作业中进行反思总结</a:t>
            </a:r>
            <a:endParaRPr lang="zh-CN" altLang="en-US" sz="1600" dirty="0">
              <a:latin typeface="阿里巴巴普惠体 R" panose="00020600040101010101" charset="-122"/>
              <a:ea typeface="阿里巴巴普惠体 R" panose="00020600040101010101" charset="-122"/>
            </a:endParaRPr>
          </a:p>
          <a:p>
            <a:pPr algn="ctr">
              <a:lnSpc>
                <a:spcPct val="130000"/>
              </a:lnSpc>
            </a:pPr>
            <a:endParaRPr lang="zh-CN" altLang="en-US" sz="1600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3845836" y="2197602"/>
            <a:ext cx="1780673" cy="521829"/>
          </a:xfrm>
          <a:prstGeom prst="roundRect">
            <a:avLst>
              <a:gd name="adj" fmla="val 50000"/>
            </a:avLst>
          </a:prstGeom>
          <a:solidFill>
            <a:srgbClr val="8FB8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963330" y="3914726"/>
            <a:ext cx="34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R" panose="00020600040101010101" charset="-122"/>
                <a:ea typeface="阿里巴巴普惠体 R" panose="00020600040101010101" charset="-122"/>
              </a:rPr>
              <a:t>书写工整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999744" y="4628751"/>
            <a:ext cx="3466701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、书写情况比较糟糕，个别同学连字都写得看不清。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、错别字较多，不会的字不查字典</a:t>
            </a:r>
            <a:endParaRPr lang="zh-CN" altLang="en-US" sz="1600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02188" y="2191859"/>
            <a:ext cx="34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R" panose="00020600040101010101" charset="-122"/>
                <a:ea typeface="阿里巴巴普惠体 R" panose="00020600040101010101" charset="-122"/>
              </a:rPr>
              <a:t>上课听课 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002823" y="2714958"/>
            <a:ext cx="3466701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、听课效率不高，心不在焉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、举手回答问题的总是那几个同学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、听不懂不问，学了不会运用</a:t>
            </a:r>
            <a:endParaRPr lang="zh-CN" altLang="en-US" sz="1600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54247" y="2193129"/>
            <a:ext cx="3466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阿里巴巴普惠体 R" panose="00020600040101010101" charset="-122"/>
                <a:ea typeface="阿里巴巴普惠体 R" panose="00020600040101010101" charset="-122"/>
              </a:rPr>
              <a:t>作业达标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867160" y="2727461"/>
            <a:ext cx="4288519" cy="1021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1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、学生没有及时的完成作业（时效性）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、学生没有按质量完成（完成度）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3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sym typeface="+mn-ea"/>
              </a:rPr>
              <a:t>、参加竞赛活动太少，没有主动多方面发展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sym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95" y="2131045"/>
            <a:ext cx="1859928" cy="116782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300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13" grpId="0"/>
      <p:bldP spid="26" grpId="0" bldLvl="0" animBg="1"/>
      <p:bldP spid="15" grpId="0"/>
      <p:bldP spid="17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265371" y="567065"/>
            <a:ext cx="4968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latin typeface="阿里巴巴普惠体 R" panose="00020600040101010101" charset="-122"/>
                <a:ea typeface="阿里巴巴普惠体 R" panose="00020600040101010101" charset="-122"/>
              </a:rPr>
              <a:t>家校共育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923" y="1653436"/>
            <a:ext cx="4575200" cy="4575200"/>
          </a:xfrm>
          <a:prstGeom prst="rect">
            <a:avLst/>
          </a:prstGeom>
          <a:effectLst/>
        </p:spPr>
      </p:pic>
      <p:sp>
        <p:nvSpPr>
          <p:cNvPr id="9" name="文本框 8"/>
          <p:cNvSpPr txBox="1"/>
          <p:nvPr/>
        </p:nvSpPr>
        <p:spPr>
          <a:xfrm>
            <a:off x="1525536" y="1956339"/>
            <a:ext cx="417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护学岗（</a:t>
            </a:r>
            <a:r>
              <a:rPr lang="en-US" altLang="zh-CN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4</a:t>
            </a:r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月）</a:t>
            </a:r>
          </a:p>
        </p:txBody>
      </p:sp>
      <p:sp>
        <p:nvSpPr>
          <p:cNvPr id="18" name="箭头: 五边形 17"/>
          <p:cNvSpPr/>
          <p:nvPr/>
        </p:nvSpPr>
        <p:spPr>
          <a:xfrm>
            <a:off x="1445342" y="3371750"/>
            <a:ext cx="3790537" cy="449637"/>
          </a:xfrm>
          <a:prstGeom prst="homePlate">
            <a:avLst/>
          </a:prstGeom>
          <a:solidFill>
            <a:srgbClr val="8FB8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525269" y="2406015"/>
            <a:ext cx="6142143" cy="853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一周值日，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早晨（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7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30—8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00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）下午（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4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30—5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：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00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）</a:t>
            </a:r>
            <a:endParaRPr lang="zh-CN" altLang="en-US" sz="2000" b="1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25536" y="3334982"/>
            <a:ext cx="417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劳动与学科融合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10304" y="3928126"/>
            <a:ext cx="4890770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学生种植观察、记录表达；</a:t>
            </a:r>
            <a:endParaRPr lang="zh-CN" altLang="en-US" sz="2000" b="1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5536" y="4686954"/>
            <a:ext cx="4172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rgbClr val="FF0000"/>
                </a:solidFill>
                <a:latin typeface="阿里巴巴普惠体 R" panose="00020600040101010101" charset="-122"/>
                <a:ea typeface="阿里巴巴普惠体 R" panose="00020600040101010101" charset="-122"/>
              </a:rPr>
              <a:t>五育管理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600200" y="5244433"/>
            <a:ext cx="6304703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电子产品、作业、阅读、睡眠、体质</a:t>
            </a:r>
            <a:endParaRPr lang="zh-CN" altLang="en-US" sz="2000" b="1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48107" y="4835370"/>
            <a:ext cx="154858" cy="275209"/>
          </a:xfrm>
          <a:prstGeom prst="rect">
            <a:avLst/>
          </a:prstGeom>
          <a:solidFill>
            <a:srgbClr val="8FB8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445342" y="2093350"/>
            <a:ext cx="154858" cy="275209"/>
          </a:xfrm>
          <a:prstGeom prst="rect">
            <a:avLst/>
          </a:prstGeom>
          <a:solidFill>
            <a:srgbClr val="8FB8E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8" grpId="0" bldLvl="0" animBg="1"/>
      <p:bldP spid="10" grpId="0"/>
      <p:bldP spid="14" grpId="0"/>
      <p:bldP spid="17" grpId="0"/>
      <p:bldP spid="19" grpId="0" bldLvl="0" animBg="1"/>
      <p:bldP spid="20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191933" y="766340"/>
            <a:ext cx="496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latin typeface="阿里巴巴普惠体 R" panose="00020600040101010101" charset="-122"/>
                <a:ea typeface="阿里巴巴普惠体 R" panose="00020600040101010101" charset="-122"/>
              </a:rPr>
              <a:t>升学趋势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0734" y="2416089"/>
            <a:ext cx="6618772" cy="39847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69541" y="1995255"/>
            <a:ext cx="4206512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以学生户籍所在地为准，就近入学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39247" y="2515745"/>
            <a:ext cx="809440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（株洲市区五区：荷塘区、芦淞区、石峰区、天元区、渌口区）</a:t>
            </a:r>
            <a:endParaRPr lang="zh-CN" altLang="en-US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25044" y="3462144"/>
            <a:ext cx="401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阿里巴巴普惠体 R" panose="00020600040101010101" charset="-122"/>
                <a:ea typeface="阿里巴巴普惠体 R" panose="00020600040101010101" charset="-122"/>
              </a:rPr>
              <a:t>户籍在株洲市五区之外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925044" y="3998077"/>
            <a:ext cx="3466701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我校大部分六年级学生就读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——</a:t>
            </a:r>
          </a:p>
          <a:p>
            <a:pPr>
              <a:lnSpc>
                <a:spcPct val="130000"/>
              </a:lnSpc>
            </a:pPr>
            <a:endParaRPr lang="zh-CN" altLang="en-US" sz="1600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07844" y="4848970"/>
            <a:ext cx="2886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阿里巴巴普惠体 R" panose="00020600040101010101" charset="-122"/>
                <a:ea typeface="阿里巴巴普惠体 R" panose="00020600040101010101" charset="-122"/>
              </a:rPr>
              <a:t>自主选择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601733" y="4828990"/>
            <a:ext cx="420090" cy="420090"/>
          </a:xfrm>
          <a:custGeom>
            <a:avLst/>
            <a:gdLst>
              <a:gd name="connsiteX0" fmla="*/ 918412 w 1836824"/>
              <a:gd name="connsiteY0" fmla="*/ 0 h 1836824"/>
              <a:gd name="connsiteX1" fmla="*/ 1836824 w 1836824"/>
              <a:gd name="connsiteY1" fmla="*/ 918412 h 1836824"/>
              <a:gd name="connsiteX2" fmla="*/ 918412 w 1836824"/>
              <a:gd name="connsiteY2" fmla="*/ 1836824 h 1836824"/>
              <a:gd name="connsiteX3" fmla="*/ 0 w 1836824"/>
              <a:gd name="connsiteY3" fmla="*/ 918412 h 1836824"/>
              <a:gd name="connsiteX4" fmla="*/ 918412 w 1836824"/>
              <a:gd name="connsiteY4" fmla="*/ 0 h 1836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6824" h="1836824">
                <a:moveTo>
                  <a:pt x="918412" y="0"/>
                </a:moveTo>
                <a:cubicBezTo>
                  <a:pt x="1425637" y="0"/>
                  <a:pt x="1836824" y="411187"/>
                  <a:pt x="1836824" y="918412"/>
                </a:cubicBezTo>
                <a:cubicBezTo>
                  <a:pt x="1836824" y="1425637"/>
                  <a:pt x="1425637" y="1836824"/>
                  <a:pt x="918412" y="1836824"/>
                </a:cubicBezTo>
                <a:cubicBezTo>
                  <a:pt x="411187" y="1836824"/>
                  <a:pt x="0" y="1425637"/>
                  <a:pt x="0" y="918412"/>
                </a:cubicBezTo>
                <a:cubicBezTo>
                  <a:pt x="0" y="411187"/>
                  <a:pt x="411187" y="0"/>
                  <a:pt x="918412" y="0"/>
                </a:cubicBezTo>
                <a:close/>
              </a:path>
            </a:pathLst>
          </a:custGeom>
          <a:effectLst/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380" y="3461144"/>
            <a:ext cx="421485" cy="420089"/>
          </a:xfrm>
          <a:prstGeom prst="rect">
            <a:avLst/>
          </a:prstGeom>
          <a:effectLst/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9E49A0D-0737-C426-78A0-2929183199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881" y="2028052"/>
            <a:ext cx="420660" cy="42066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3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611880" y="457201"/>
            <a:ext cx="496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阿里巴巴普惠体 R" panose="00020600040101010101" charset="-122"/>
                <a:ea typeface="阿里巴巴普惠体 R" panose="00020600040101010101" charset="-122"/>
              </a:rPr>
              <a:t>班级介绍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958390" y="969789"/>
            <a:ext cx="4275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阿里巴巴普惠体 R" panose="00020600040101010101" charset="-122"/>
                <a:ea typeface="阿里巴巴普惠体 R" panose="00020600040101010101" charset="-122"/>
              </a:rPr>
              <a:t>about our class</a:t>
            </a:r>
            <a:endParaRPr lang="zh-CN" altLang="en-US" sz="2400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1312" y="2278694"/>
            <a:ext cx="2749375" cy="1813418"/>
          </a:xfrm>
          <a:prstGeom prst="rect">
            <a:avLst/>
          </a:prstGeom>
          <a:effectLst/>
        </p:spPr>
      </p:pic>
      <p:pic>
        <p:nvPicPr>
          <p:cNvPr id="2" name="7dd7fc1060a1cba7ba0dbc004ea7a235">
            <a:hlinkClick r:id="" action="ppaction://media"/>
            <a:extLst>
              <a:ext uri="{FF2B5EF4-FFF2-40B4-BE49-F238E27FC236}">
                <a16:creationId xmlns:a16="http://schemas.microsoft.com/office/drawing/2014/main" id="{F71DB8ED-04B3-E497-0B5C-66FD06D19B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2554" y="1290106"/>
            <a:ext cx="3868690" cy="2176138"/>
          </a:xfrm>
          <a:prstGeom prst="rect">
            <a:avLst/>
          </a:prstGeom>
        </p:spPr>
      </p:pic>
      <p:pic>
        <p:nvPicPr>
          <p:cNvPr id="5" name="39087cd73643bfcd84631529ca08ef98">
            <a:hlinkClick r:id="" action="ppaction://media"/>
            <a:extLst>
              <a:ext uri="{FF2B5EF4-FFF2-40B4-BE49-F238E27FC236}">
                <a16:creationId xmlns:a16="http://schemas.microsoft.com/office/drawing/2014/main" id="{EC64C97D-8985-A53A-DF63-77D5FFE77AD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714141" y="2134303"/>
            <a:ext cx="1687775" cy="3000489"/>
          </a:xfrm>
          <a:prstGeom prst="rect">
            <a:avLst/>
          </a:prstGeom>
        </p:spPr>
      </p:pic>
      <p:pic>
        <p:nvPicPr>
          <p:cNvPr id="7" name="图片 6" descr="人们在看台上的人群&#10;&#10;描述已自动生成">
            <a:extLst>
              <a:ext uri="{FF2B5EF4-FFF2-40B4-BE49-F238E27FC236}">
                <a16:creationId xmlns:a16="http://schemas.microsoft.com/office/drawing/2014/main" id="{B2053E7E-6F7C-3348-B99E-9222C177BE4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294" y="969789"/>
            <a:ext cx="1872342" cy="2496455"/>
          </a:xfrm>
          <a:prstGeom prst="rect">
            <a:avLst/>
          </a:prstGeom>
        </p:spPr>
      </p:pic>
      <p:pic>
        <p:nvPicPr>
          <p:cNvPr id="9" name="图片 8" descr="小孩们站在一起合影的一群人&#10;&#10;中度可信度描述已自动生成">
            <a:extLst>
              <a:ext uri="{FF2B5EF4-FFF2-40B4-BE49-F238E27FC236}">
                <a16:creationId xmlns:a16="http://schemas.microsoft.com/office/drawing/2014/main" id="{ECF371A3-BF27-FA8C-9C09-9F6F1492144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410" y="3941577"/>
            <a:ext cx="3183150" cy="2386430"/>
          </a:xfrm>
          <a:prstGeom prst="rect">
            <a:avLst/>
          </a:prstGeom>
        </p:spPr>
      </p:pic>
      <p:pic>
        <p:nvPicPr>
          <p:cNvPr id="11" name="图片 10" descr="一群小孩在桌子边&#10;&#10;中度可信度描述已自动生成">
            <a:extLst>
              <a:ext uri="{FF2B5EF4-FFF2-40B4-BE49-F238E27FC236}">
                <a16:creationId xmlns:a16="http://schemas.microsoft.com/office/drawing/2014/main" id="{7DDCCC20-4A32-F4CC-117F-F6569D6FDA0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593" y="4188998"/>
            <a:ext cx="2800837" cy="2100628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switch dir="r"/>
      </p:transition>
    </mc:Choice>
    <mc:Fallback xmlns="">
      <p:transition spd="slow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233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357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3098132" y="3382261"/>
            <a:ext cx="6585954" cy="186780"/>
            <a:chOff x="4590048" y="1154421"/>
            <a:chExt cx="6585954" cy="186780"/>
          </a:xfrm>
        </p:grpSpPr>
        <p:sp>
          <p:nvSpPr>
            <p:cNvPr id="6" name="椭圆 5"/>
            <p:cNvSpPr/>
            <p:nvPr/>
          </p:nvSpPr>
          <p:spPr>
            <a:xfrm>
              <a:off x="459004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474991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490977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06964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522950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5389373" y="1200649"/>
              <a:ext cx="94323" cy="943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554923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570910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586896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602883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618869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634856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66829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698802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6508428" y="1200649"/>
              <a:ext cx="94323" cy="943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682815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714788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746761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778734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730775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7627483" y="1200649"/>
              <a:ext cx="94323" cy="943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794721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810707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826694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58667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90640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842680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746538" y="1200649"/>
              <a:ext cx="94323" cy="943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906626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38599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970572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22613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54586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9865593" y="1200649"/>
              <a:ext cx="94323" cy="943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018532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050505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002545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1034518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0664918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0824783" y="1200649"/>
              <a:ext cx="94323" cy="94323"/>
            </a:xfrm>
            <a:prstGeom prst="ellipse">
              <a:avLst/>
            </a:prstGeom>
            <a:solidFill>
              <a:srgbClr val="8FB8E2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0989218" y="1154421"/>
              <a:ext cx="186784" cy="186780"/>
            </a:xfrm>
            <a:prstGeom prst="ellipse">
              <a:avLst/>
            </a:prstGeom>
            <a:solidFill>
              <a:srgbClr val="F08F7C"/>
            </a:soli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312920" y="2274354"/>
            <a:ext cx="57569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latin typeface="阿里巴巴普惠体 R" panose="00020600040101010101" charset="-122"/>
                <a:ea typeface="阿里巴巴普惠体 R" panose="00020600040101010101" charset="-122"/>
              </a:rPr>
              <a:t>给家长的建议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312920" y="3589020"/>
            <a:ext cx="6465570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做好孩子们的后勤工作：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阿里巴巴普惠体 R" panose="00020600040101010101" charset="-122"/>
              <a:ea typeface="阿里巴巴普惠体 R" panose="00020600040101010101" charset="-122"/>
              <a:cs typeface="阿里巴巴普惠体 R" panose="00020600040101010101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温柔的呵护，让孩子们穿好，吃好，睡好。除了帮助他们解决生活上的困难，还要注意孩子们的心理健康，不给予孩子过多的关注和压力，充分信任孩子们，让他们主动地爱上学习，在最后小学阶段做最后的冲刺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R" panose="00020600040101010101" charset="-122"/>
                <a:ea typeface="阿里巴巴普惠体 R" panose="00020600040101010101" charset="-122"/>
                <a:cs typeface="阿里巴巴普惠体 R" panose="00020600040101010101" charset="-122"/>
                <a:sym typeface="+mn-ea"/>
              </a:rPr>
              <a:t>!</a:t>
            </a:r>
            <a:endParaRPr lang="zh-CN" altLang="en-US" sz="2000" dirty="0"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  <p:pic>
        <p:nvPicPr>
          <p:cNvPr id="52" name="图形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509" y="1818303"/>
            <a:ext cx="2634946" cy="3142598"/>
          </a:xfrm>
          <a:prstGeom prst="rect">
            <a:avLst/>
          </a:prstGeom>
          <a:effectLst/>
        </p:spPr>
      </p:pic>
      <p:sp>
        <p:nvSpPr>
          <p:cNvPr id="53" name="文本框 52"/>
          <p:cNvSpPr txBox="1"/>
          <p:nvPr/>
        </p:nvSpPr>
        <p:spPr>
          <a:xfrm>
            <a:off x="1618671" y="3465391"/>
            <a:ext cx="21437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阿里巴巴普惠体 R" panose="00020600040101010101" charset="-122"/>
                <a:ea typeface="阿里巴巴普惠体 R" panose="00020600040101010101" charset="-122"/>
              </a:rPr>
              <a:t>03</a:t>
            </a:r>
            <a:endParaRPr lang="zh-CN" altLang="en-US" sz="8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阿里巴巴普惠体 R" panose="00020600040101010101" charset="-122"/>
              <a:ea typeface="阿里巴巴普惠体 R" panose="0002060004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3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124075" y="1409065"/>
            <a:ext cx="794385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500" dirty="0">
                <a:solidFill>
                  <a:schemeClr val="tx1"/>
                </a:solidFill>
                <a:effectLst/>
                <a:latin typeface="阿里巴巴普惠体 R" panose="00020600040101010101" charset="-122"/>
                <a:ea typeface="阿里巴巴普惠体 R" panose="00020600040101010101" charset="-122"/>
              </a:rPr>
              <a:t>谢谢观看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165158" y="2891790"/>
            <a:ext cx="5861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阿里巴巴普惠体 R" panose="00020600040101010101" charset="-122"/>
                <a:ea typeface="阿里巴巴普惠体 R" panose="00020600040101010101" charset="-122"/>
              </a:rPr>
              <a:t>parent-teacher meeting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00" advTm="3000">
        <p:dissolve/>
      </p:transition>
    </mc:Choice>
    <mc:Fallback xmlns="">
      <p:transition spd="slow" advTm="300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ww.2ppt.com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自定义 9">
      <a:majorFont>
        <a:latin typeface="阿里巴巴普惠体 R"/>
        <a:ea typeface="阿里巴巴普惠体 R"/>
        <a:cs typeface=""/>
      </a:majorFont>
      <a:minorFont>
        <a:latin typeface="阿里巴巴普惠体 R"/>
        <a:ea typeface="阿里巴巴普惠体 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阿里巴巴普惠体 R"/>
        <a:font script="Hebr" typeface="阿里巴巴普惠体 R"/>
        <a:font script="Thai" typeface="阿里巴巴普惠体 R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R"/>
        <a:font script="Uigh" typeface="Microsoft Uighur"/>
        <a:font script="Geor" typeface="Sylfaen"/>
      </a:majorFont>
      <a:minorFont>
        <a:latin typeface="阿里巴巴普惠体 R"/>
        <a:ea typeface=""/>
        <a:cs typeface=""/>
        <a:font script="Jpan" typeface="游ゴシック"/>
        <a:font script="Hang" typeface="맑은 고딕"/>
        <a:font script="Hans" typeface="阿里巴巴普惠体 R"/>
        <a:font script="Hant" typeface="新細明體"/>
        <a:font script="Arab" typeface="阿里巴巴普惠体 R"/>
        <a:font script="Hebr" typeface="阿里巴巴普惠体 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阿里巴巴普惠体 R"/>
        <a:font script="Hant" typeface="新細明體"/>
        <a:font script="Arab" typeface="阿里巴巴普惠体 R"/>
        <a:font script="Hebr" typeface="阿里巴巴普惠体 R"/>
        <a:font script="Thai" typeface="阿里巴巴普惠体 R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R"/>
        <a:font script="Uigh" typeface="Microsoft Uighur"/>
        <a:font script="Geor" typeface="Sylfaen"/>
      </a:majorFont>
      <a:minorFont>
        <a:latin typeface="阿里巴巴普惠体 R"/>
        <a:ea typeface=""/>
        <a:cs typeface=""/>
        <a:font script="Jpan" typeface="ＭＳ Ｐゴシック"/>
        <a:font script="Hang" typeface="맑은 고딕"/>
        <a:font script="Hans" typeface="阿里巴巴普惠体 R"/>
        <a:font script="Hant" typeface="新細明體"/>
        <a:font script="Arab" typeface="阿里巴巴普惠体 R"/>
        <a:font script="Hebr" typeface="阿里巴巴普惠体 R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阿里巴巴普惠体 R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434</Words>
  <Application>Microsoft Office PowerPoint</Application>
  <PresentationFormat>宽屏</PresentationFormat>
  <Paragraphs>73</Paragraphs>
  <Slides>9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2" baseType="lpstr">
      <vt:lpstr>阿里巴巴普惠体 R</vt:lpstr>
      <vt:lpstr>Arial</vt:lpstr>
      <vt:lpstr>www.2ppt.com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cp:lastModifiedBy>ping du</cp:lastModifiedBy>
  <cp:revision>8</cp:revision>
  <dcterms:created xsi:type="dcterms:W3CDTF">2019-06-19T02:08:00Z</dcterms:created>
  <dcterms:modified xsi:type="dcterms:W3CDTF">2024-03-14T14:49:36Z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2052-11.1.0.10495</vt:lpwstr>
  </property>
  <property fmtid="{D5CDD505-2E9C-101B-9397-08002B2CF9AE}" pid="3" name="ICV">
    <vt:lpwstr>7A93371ADA9C4FE1B771CE711B215487</vt:lpwstr>
  </property>
  <property fmtid="{A09F084E-AD41-489F-8076-AA5BE3082BCA}" pid="100">
    <vt:ui4>5</vt:ui4>
  </property>
  <property fmtid="{64440492-4C8B-11D1-8B70-080036B11A03}" pid="11">
    <vt:lpwstr>www.2ppt.com-爱PPT提供资源下载</vt:lpwstr>
  </property>
</Properties>
</file>